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Dosis Light"/>
      <p:regular r:id="rId51"/>
      <p:bold r:id="rId52"/>
    </p:embeddedFont>
    <p:embeddedFont>
      <p:font typeface="Dosis"/>
      <p:regular r:id="rId53"/>
      <p:bold r:id="rId54"/>
    </p:embeddedFont>
    <p:embeddedFont>
      <p:font typeface="Amatic SC"/>
      <p:regular r:id="rId55"/>
      <p:bold r:id="rId56"/>
    </p:embeddedFont>
    <p:embeddedFont>
      <p:font typeface="Source Code Pro"/>
      <p:regular r:id="rId57"/>
      <p:bold r:id="rId58"/>
    </p:embeddedFont>
    <p:embeddedFont>
      <p:font typeface="Titillium Web"/>
      <p:regular r:id="rId59"/>
      <p:bold r:id="rId60"/>
      <p:italic r:id="rId61"/>
      <p:boldItalic r:id="rId62"/>
    </p:embeddedFont>
    <p:embeddedFont>
      <p:font typeface="Titillium Web Light"/>
      <p:regular r:id="rId63"/>
      <p:bold r:id="rId64"/>
      <p:italic r:id="rId65"/>
      <p:boldItalic r:id="rId66"/>
    </p:embeddedFont>
    <p:embeddedFont>
      <p:font typeface="Source Sans Pr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SourceSansPr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tilliumWeb-boldItalic.fntdata"/><Relationship Id="rId61" Type="http://schemas.openxmlformats.org/officeDocument/2006/relationships/font" Target="fonts/TitilliumWeb-italic.fntdata"/><Relationship Id="rId20" Type="http://schemas.openxmlformats.org/officeDocument/2006/relationships/slide" Target="slides/slide15.xml"/><Relationship Id="rId64" Type="http://schemas.openxmlformats.org/officeDocument/2006/relationships/font" Target="fonts/TitilliumWebLight-bold.fntdata"/><Relationship Id="rId63" Type="http://schemas.openxmlformats.org/officeDocument/2006/relationships/font" Target="fonts/TitilliumWebLight-regular.fntdata"/><Relationship Id="rId22" Type="http://schemas.openxmlformats.org/officeDocument/2006/relationships/slide" Target="slides/slide17.xml"/><Relationship Id="rId66" Type="http://schemas.openxmlformats.org/officeDocument/2006/relationships/font" Target="fonts/TitilliumWeb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TitilliumWebLight-italic.fntdata"/><Relationship Id="rId24" Type="http://schemas.openxmlformats.org/officeDocument/2006/relationships/slide" Target="slides/slide19.xml"/><Relationship Id="rId68" Type="http://schemas.openxmlformats.org/officeDocument/2006/relationships/font" Target="fonts/SourceSansPro-bold.fntdata"/><Relationship Id="rId23" Type="http://schemas.openxmlformats.org/officeDocument/2006/relationships/slide" Target="slides/slide18.xml"/><Relationship Id="rId67" Type="http://schemas.openxmlformats.org/officeDocument/2006/relationships/font" Target="fonts/SourceSansPro-regular.fntdata"/><Relationship Id="rId60" Type="http://schemas.openxmlformats.org/officeDocument/2006/relationships/font" Target="fonts/TitilliumWeb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Sans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osisLight-regular.fntdata"/><Relationship Id="rId50" Type="http://schemas.openxmlformats.org/officeDocument/2006/relationships/slide" Target="slides/slide45.xml"/><Relationship Id="rId53" Type="http://schemas.openxmlformats.org/officeDocument/2006/relationships/font" Target="fonts/Dosis-regular.fntdata"/><Relationship Id="rId52" Type="http://schemas.openxmlformats.org/officeDocument/2006/relationships/font" Target="fonts/DosisLight-bold.fntdata"/><Relationship Id="rId11" Type="http://schemas.openxmlformats.org/officeDocument/2006/relationships/slide" Target="slides/slide6.xml"/><Relationship Id="rId55" Type="http://schemas.openxmlformats.org/officeDocument/2006/relationships/font" Target="fonts/AmaticSC-regular.fntdata"/><Relationship Id="rId10" Type="http://schemas.openxmlformats.org/officeDocument/2006/relationships/slide" Target="slides/slide5.xml"/><Relationship Id="rId54" Type="http://schemas.openxmlformats.org/officeDocument/2006/relationships/font" Target="fonts/Dosis-bold.fntdata"/><Relationship Id="rId13" Type="http://schemas.openxmlformats.org/officeDocument/2006/relationships/slide" Target="slides/slide8.xml"/><Relationship Id="rId57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56" Type="http://schemas.openxmlformats.org/officeDocument/2006/relationships/font" Target="fonts/AmaticSC-bold.fntdata"/><Relationship Id="rId15" Type="http://schemas.openxmlformats.org/officeDocument/2006/relationships/slide" Target="slides/slide10.xml"/><Relationship Id="rId59" Type="http://schemas.openxmlformats.org/officeDocument/2006/relationships/font" Target="fonts/TitilliumWeb-regular.fntdata"/><Relationship Id="rId14" Type="http://schemas.openxmlformats.org/officeDocument/2006/relationships/slide" Target="slides/slide9.xml"/><Relationship Id="rId58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Shape 388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1" name="Shape 3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Shape 39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8" name="Shape 3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Shape 39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Shape 3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Shape 39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6" name="Shape 3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Shape 39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6" name="Shape 3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Shape 39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5" name="Shape 3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ReLu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</a:t>
            </a:r>
            <a:r>
              <a:rPr lang="en"/>
              <a:t>parsity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ess vanishing gradient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Shape 40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Shape 4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Shape 4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Shape 40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Shape 4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Shape 40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Shape 4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Shape 4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Shape 38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Shape 3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Shape 40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Shape 4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8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Shape 40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0" name="Shape 4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Shape 40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Shape 4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Shape 40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8" name="Shape 4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Shape 40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Shape 4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Shape 40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6" name="Shape 4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Shape 41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5" name="Shape 4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Shape 41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Shape 4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Shape 41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Shape 4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Shape 41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Shape 4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Shape 3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Shape 3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Shape 41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8" name="Shape 4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Shape 4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6" name="Shape 4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Shape 4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Shape 4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Shape 4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9" name="Shape 4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Shape 4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Shape 4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Shape 4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1" name="Shape 4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Shape 4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Shape 4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Shape 4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3" name="Shape 4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Shape 418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Shape 4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Shape 41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Shape 4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Shape 3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Shape 4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Shape 4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Shape 4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4" name="Shape 4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Shape 4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Shape 4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Shape 4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Shape 4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Shape 42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Shape 4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Shape 42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Shape 4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Shape 39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Shape 3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3" name="Shape 3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Shape 39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Shape 3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Shape 3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8" name="Shape 3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8" name="Shape 58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9" name="Shape 59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Shape 139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40" name="Shape 140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Shape 259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60" name="Shape 260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Shape 469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70" name="Shape 470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5" name="Shape 575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76" name="Shape 576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77" name="Shape 577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Shape 657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58" name="Shape 658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Shape 777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78" name="Shape 778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Shape 987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88" name="Shape 988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3" name="Shape 1093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94" name="Shape 109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95" name="Shape 1095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Shape 1175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76" name="Shape 1176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Shape 1295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96" name="Shape 1296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Shape 1505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506" name="Shape 1506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Shape 160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12" name="Shape 1612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613" name="Shape 161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14" name="Shape 1614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Shape 1624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Shape 167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72" name="Shape 1672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4" name="Shape 1734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35" name="Shape 1735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6" name="Shape 183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837" name="Shape 1837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Shape 1840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Shape 1841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Shape 1842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Shape 1843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Shape 1844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Shape 1845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Shape 1846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Shape 188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90" name="Shape 1890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91" name="Shape 1891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92" name="Shape 189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93" name="Shape 1893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Shape 1903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Shape 1904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0" name="Shape 195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51" name="Shape 1951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Shape 1966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Shape 1967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Shape 201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014" name="Shape 2014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Shape 2068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Shape 2069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5" name="Shape 211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116" name="Shape 2116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Shape 2119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Shape 2120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Shape 2121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Shape 2122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Shape 2123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Shape 2124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Shape 2125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Shape 2126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6" name="Shape 216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69" name="Shape 2169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0" name="Shape 2170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1" name="Shape 2171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72" name="Shape 217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73" name="Shape 2173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Shape 2183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Shape 2184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0" name="Shape 223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231" name="Shape 2231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Shape 2246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Shape 2247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3" name="Shape 229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94" name="Shape 2294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Shape 2348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Shape 2349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5" name="Shape 239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96" name="Shape 2396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Shape 2399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Shape 2400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Shape 2401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Shape 2402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Shape 2403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Shape 24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Shape 244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49" name="Shape 244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50" name="Shape 2450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Shape 2460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Shape 2461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7" name="Shape 250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508" name="Shape 2508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Shape 2523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Shape 2524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0" name="Shape 257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71" name="Shape 2571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Shape 2625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Shape 2626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Shape 267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73" name="Shape 2673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Shape 2676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Shape 2677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Shape 2678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Shape 2679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Shape 2680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3" name="Shape 27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Shape 2725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726" name="Shape 272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727" name="Shape 272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Shape 273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Shape 273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Shape 278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85" name="Shape 278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Shape 280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Shape 280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7" name="Shape 284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48" name="Shape 284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Shape 290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Shape 290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9" name="Shape 294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50" name="Shape 295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Shape 295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Shape 295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Shape 295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Shape 295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0" name="Shape 300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2" name="Shape 30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003" name="Shape 3003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Shape 3013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Shape 3014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0" name="Shape 30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61" name="Shape 3061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Shape 3076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Shape 3077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3" name="Shape 31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124" name="Shape 3124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Shape 3178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Shape 3179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5" name="Shape 32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226" name="Shape 3226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Shape 3229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Shape 3230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Shape 3231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Shape 3232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6" name="Shape 327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8" name="Shape 327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79" name="Shape 3279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Shape 3289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Shape 3290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Shape 333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337" name="Shape 3337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Shape 3352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Shape 3353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9" name="Shape 339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400" name="Shape 3400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Shape 3454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Shape 3455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1" name="Shape 350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502" name="Shape 3502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Shape 3505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Shape 3506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Shape 3507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Shape 3508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2" name="Shape 355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Shape 3554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55" name="Shape 3555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Shape 3669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Shape 367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Shape 3716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717" name="Shape 3717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Shape 3831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Shape 383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Shape 3833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Shape 3834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Shape 3835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Shape 3836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Shape 3837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Shape 3838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Shape 3839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Shape 384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Shape 3841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Shape 384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Shape 3843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Shape 3844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Shape 3845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Shape 3846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Shape 3847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Shape 3848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Shape 3849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Shape 385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Shape 3851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Shape 385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Shape 3853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Shape 3854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Shape 3855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Shape 3856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Shape 3857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Shape 3858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Shape 3859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Shape 386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Shape 3861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Shape 386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Shape 3863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Shape 3864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Shape 3865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Shape 3866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Shape 3867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Shape 3868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Shape 3869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Shape 387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Shape 3871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Shape 387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Shape 3873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Shape 3874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Shape 3875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Shape 3876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Shape 3877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8" name="Shape 387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oo.gl/forms/MmvQcYlg5WyaWH3i1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ithub.com/uclaacmai/advanced-track-spring18" TargetMode="External"/><Relationship Id="rId4" Type="http://schemas.openxmlformats.org/officeDocument/2006/relationships/hyperlink" Target="http://colab.research.google.com" TargetMode="External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hyperlink" Target="https://www.facebook.com/events/171641633537929/" TargetMode="External"/><Relationship Id="rId5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hyperlink" Target="https://www.facebook.com/events/406190569853463/" TargetMode="External"/><Relationship Id="rId5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oo.gl/forms/0ZwsGjdClDIMqUm93" TargetMode="External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facebook.com/groups/uclaacmai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Shape 3883"/>
          <p:cNvSpPr txBox="1"/>
          <p:nvPr>
            <p:ph type="ctrTitle"/>
          </p:nvPr>
        </p:nvSpPr>
        <p:spPr>
          <a:xfrm>
            <a:off x="435575" y="1427075"/>
            <a:ext cx="64038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Intro to </a:t>
            </a:r>
            <a:endParaRPr sz="5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Machine Learning</a:t>
            </a:r>
            <a:endParaRPr sz="5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Advanced Track Workshop #2: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Multi-layer Neural Networks</a:t>
            </a:r>
            <a:endParaRPr sz="3000"/>
          </a:p>
        </p:txBody>
      </p:sp>
      <p:pic>
        <p:nvPicPr>
          <p:cNvPr id="3884" name="Shape 3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1023800" cy="10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Shape 3885"/>
          <p:cNvSpPr txBox="1"/>
          <p:nvPr/>
        </p:nvSpPr>
        <p:spPr>
          <a:xfrm>
            <a:off x="1153000" y="224175"/>
            <a:ext cx="20781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36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36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86" name="Shape 3886"/>
          <p:cNvSpPr txBox="1"/>
          <p:nvPr/>
        </p:nvSpPr>
        <p:spPr>
          <a:xfrm>
            <a:off x="261925" y="4213850"/>
            <a:ext cx="56364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Slides:</a:t>
            </a:r>
            <a:r>
              <a:rPr lang="en" sz="18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https://tinyurl.com/aiadvanced2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9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Shape 3960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Components </a:t>
            </a:r>
            <a:r>
              <a:rPr lang="en" sz="3200"/>
              <a:t>of a Multilayer Neural Network</a:t>
            </a:r>
            <a:endParaRPr sz="3200"/>
          </a:p>
        </p:txBody>
      </p:sp>
      <p:sp>
        <p:nvSpPr>
          <p:cNvPr id="3961" name="Shape 3961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Perceptrons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Activation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Loss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Optimization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62" name="Shape 39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3" name="Shape 3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4" name="Shape 3964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Shape 3969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Perceptron</a:t>
            </a:r>
            <a:endParaRPr sz="3200"/>
          </a:p>
        </p:txBody>
      </p:sp>
      <p:sp>
        <p:nvSpPr>
          <p:cNvPr id="3970" name="Shape 3970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Building block of the neural network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Essentially a logistic regression with multiple aggregated inputs wrapped with an activation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71" name="Shape 397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2" name="Shape 3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3" name="Shape 397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Shape 3978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Perceptron</a:t>
            </a:r>
            <a:endParaRPr sz="3200"/>
          </a:p>
        </p:txBody>
      </p:sp>
      <p:sp>
        <p:nvSpPr>
          <p:cNvPr id="3979" name="Shape 3979"/>
          <p:cNvSpPr txBox="1"/>
          <p:nvPr>
            <p:ph idx="1" type="body"/>
          </p:nvPr>
        </p:nvSpPr>
        <p:spPr>
          <a:xfrm>
            <a:off x="718300" y="1657350"/>
            <a:ext cx="33813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Input values or One input layer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Weights and Bias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Net sum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Activation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80" name="Shape 398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1" name="Shape 3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2" name="Shape 398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983" name="Shape 39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600" y="1986625"/>
            <a:ext cx="3653848" cy="182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Shape 3988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Activation Function</a:t>
            </a:r>
            <a:endParaRPr sz="3200"/>
          </a:p>
        </p:txBody>
      </p:sp>
      <p:sp>
        <p:nvSpPr>
          <p:cNvPr id="3989" name="Shape 3989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This function is used to convert the output to a probability classification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This output can be either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0-1 =&gt; ReLu (Rectified linear Units) or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0-9 =&gt;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Softmax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0" name="Shape 399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1" name="Shape 3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2" name="Shape 399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Shape 3997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Activation Function - ReLu</a:t>
            </a:r>
            <a:endParaRPr sz="3200"/>
          </a:p>
        </p:txBody>
      </p:sp>
      <p:sp>
        <p:nvSpPr>
          <p:cNvPr id="3998" name="Shape 3998"/>
          <p:cNvSpPr txBox="1"/>
          <p:nvPr>
            <p:ph idx="1" type="body"/>
          </p:nvPr>
        </p:nvSpPr>
        <p:spPr>
          <a:xfrm>
            <a:off x="4035925" y="1557750"/>
            <a:ext cx="38577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Used in hidden layers within individual perceptrons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Used in most modern Neural Networks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Shown to be the most effective activation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9" name="Shape 399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0" name="Shape 4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Shape 400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02" name="Shape 4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25" y="1756950"/>
            <a:ext cx="34956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Shape 4007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Activation Function</a:t>
            </a:r>
            <a:endParaRPr sz="3200"/>
          </a:p>
        </p:txBody>
      </p:sp>
      <p:sp>
        <p:nvSpPr>
          <p:cNvPr id="4008" name="Shape 4008"/>
          <p:cNvSpPr txBox="1"/>
          <p:nvPr>
            <p:ph idx="1" type="body"/>
          </p:nvPr>
        </p:nvSpPr>
        <p:spPr>
          <a:xfrm>
            <a:off x="4074100" y="1444375"/>
            <a:ext cx="34053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This is used in the output layers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Output is from 0-9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9" name="Shape 400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0" name="Shape 40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Shape 401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12" name="Shape 4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88" y="1519107"/>
            <a:ext cx="3272350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Shape 4017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Multiple Layers</a:t>
            </a:r>
            <a:endParaRPr sz="3200"/>
          </a:p>
        </p:txBody>
      </p:sp>
      <p:sp>
        <p:nvSpPr>
          <p:cNvPr id="4018" name="Shape 40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9" name="Shape 4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0" name="Shape 4020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21" name="Shape 4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14" y="1657350"/>
            <a:ext cx="6929472" cy="30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Multiple Layers</a:t>
            </a:r>
            <a:endParaRPr sz="3200"/>
          </a:p>
        </p:txBody>
      </p:sp>
      <p:sp>
        <p:nvSpPr>
          <p:cNvPr id="4027" name="Shape 40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8" name="Shape 4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Shape 402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30" name="Shape 40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831" y="1444375"/>
            <a:ext cx="6034354" cy="33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Why Multiple layers?</a:t>
            </a:r>
            <a:endParaRPr sz="3200"/>
          </a:p>
        </p:txBody>
      </p:sp>
      <p:sp>
        <p:nvSpPr>
          <p:cNvPr id="4036" name="Shape 4036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Neuron nodes stacked in between inputs and outputs,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Allows neural networks to learn more complicated features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More accurate predictions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37" name="Shape 403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8" name="Shape 4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Shape 403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Shape 4044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Optimization</a:t>
            </a:r>
            <a:endParaRPr sz="3200"/>
          </a:p>
        </p:txBody>
      </p:sp>
      <p:sp>
        <p:nvSpPr>
          <p:cNvPr id="4045" name="Shape 4045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We optimize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the weights and biases so that the prediction is more accurate through the next iteration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Based on a Loss/Objective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Cross Entropy Loss Function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Our optimization method is gradient descent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46" name="Shape 40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7" name="Shape 4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8" name="Shape 4048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Shape 3891"/>
          <p:cNvSpPr txBox="1"/>
          <p:nvPr>
            <p:ph idx="4294967295" type="ctrTitle"/>
          </p:nvPr>
        </p:nvSpPr>
        <p:spPr>
          <a:xfrm>
            <a:off x="685800" y="2030600"/>
            <a:ext cx="63141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Sign in </a:t>
            </a:r>
            <a:r>
              <a:rPr lang="en" sz="48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4800">
                <a:solidFill>
                  <a:srgbClr val="D3EBD5"/>
                </a:solidFill>
              </a:rPr>
              <a:t>!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3892" name="Shape 389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3" name="Shape 38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4" name="Shape 3894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Shape 4053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</a:t>
            </a:r>
            <a:r>
              <a:rPr lang="en" sz="3200"/>
              <a:t>radient Descent</a:t>
            </a:r>
            <a:endParaRPr sz="3200"/>
          </a:p>
        </p:txBody>
      </p:sp>
      <p:sp>
        <p:nvSpPr>
          <p:cNvPr id="4054" name="Shape 4054"/>
          <p:cNvSpPr txBox="1"/>
          <p:nvPr>
            <p:ph idx="1" type="body"/>
          </p:nvPr>
        </p:nvSpPr>
        <p:spPr>
          <a:xfrm>
            <a:off x="718300" y="1657350"/>
            <a:ext cx="6761100" cy="31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Loss function vs. Weight/Biases variable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We find the minima of a Loss function vs. Weights/Biases variable graph, then change the variables to converge towards the minima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Calculates gradient (direction vector) of the error function with respect to the neural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network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weights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55" name="Shape 405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6" name="Shape 4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Shape 4057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Shape 4062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Gradient Descent</a:t>
            </a:r>
            <a:endParaRPr sz="3200"/>
          </a:p>
        </p:txBody>
      </p:sp>
      <p:sp>
        <p:nvSpPr>
          <p:cNvPr id="4063" name="Shape 406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4" name="Shape 4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5" name="Shape 406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66" name="Shape 40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69" y="1519100"/>
            <a:ext cx="7280712" cy="33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Shape 4071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Gradient Descent</a:t>
            </a:r>
            <a:endParaRPr sz="3200"/>
          </a:p>
        </p:txBody>
      </p:sp>
      <p:sp>
        <p:nvSpPr>
          <p:cNvPr id="4072" name="Shape 407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3" name="Shape 4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4" name="Shape 4074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75" name="Shape 40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969" y="1393075"/>
            <a:ext cx="4525766" cy="3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Shape 4080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Gradient Descent</a:t>
            </a:r>
            <a:endParaRPr sz="3200"/>
          </a:p>
        </p:txBody>
      </p:sp>
      <p:sp>
        <p:nvSpPr>
          <p:cNvPr id="4081" name="Shape 4081"/>
          <p:cNvSpPr txBox="1"/>
          <p:nvPr>
            <p:ph idx="1" type="body"/>
          </p:nvPr>
        </p:nvSpPr>
        <p:spPr>
          <a:xfrm>
            <a:off x="718300" y="1657350"/>
            <a:ext cx="6761100" cy="31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 Gradient is simply a vector which is a multi-variable generalization of a derivative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Calculated using partial derivatives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Gradient is represented by a Jacobian Matrix — which is simply a Matrix consisting of first order partial Derivatives(Gradients)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82" name="Shape 408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3" name="Shape 4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Shape 4084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Shape 4089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Gradient Descent Formula</a:t>
            </a:r>
            <a:endParaRPr sz="3200"/>
          </a:p>
        </p:txBody>
      </p:sp>
      <p:sp>
        <p:nvSpPr>
          <p:cNvPr id="4090" name="Shape 409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1" name="Shape 40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2" name="Shape 409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93" name="Shape 40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769" y="1444375"/>
            <a:ext cx="44481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4098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GD Example in Linear Regression Model</a:t>
            </a:r>
            <a:endParaRPr sz="3200"/>
          </a:p>
        </p:txBody>
      </p:sp>
      <p:sp>
        <p:nvSpPr>
          <p:cNvPr id="4099" name="Shape 409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0" name="Shape 4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1" name="Shape 410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02" name="Shape 4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13" y="1608225"/>
            <a:ext cx="6829875" cy="28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Shape 4107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4108" name="Shape 410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9" name="Shape 4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0" name="Shape 4110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4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Shape 4115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3</a:t>
            </a:r>
            <a:r>
              <a:rPr lang="en" sz="4800">
                <a:solidFill>
                  <a:srgbClr val="D3EBD5"/>
                </a:solidFill>
              </a:rPr>
              <a:t>. TensorFlow Implementation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4116" name="Shape 41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7" name="Shape 4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8" name="Shape 4118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Shape 4123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Contents</a:t>
            </a:r>
            <a:endParaRPr/>
          </a:p>
        </p:txBody>
      </p:sp>
      <p:sp>
        <p:nvSpPr>
          <p:cNvPr id="4124" name="Shape 4124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Implement the architecture covered in previous slide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slowly walking through the code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Train on MNIST dataset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note improvements over logistic regression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25" name="Shape 41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6" name="Shape 4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Shape 4127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Shape 4132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4133" name="Shape 41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4" name="Shape 4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5" name="Shape 413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Shape 3899"/>
          <p:cNvSpPr txBox="1"/>
          <p:nvPr>
            <p:ph type="title"/>
          </p:nvPr>
        </p:nvSpPr>
        <p:spPr>
          <a:xfrm>
            <a:off x="718300" y="4714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900" name="Shape 3900"/>
          <p:cNvSpPr txBox="1"/>
          <p:nvPr>
            <p:ph idx="1" type="body"/>
          </p:nvPr>
        </p:nvSpPr>
        <p:spPr>
          <a:xfrm>
            <a:off x="213150" y="1504950"/>
            <a:ext cx="75717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Slides:</a:t>
            </a:r>
            <a:r>
              <a:rPr lang="en" sz="240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https://tinyurl.com/aiadvanced2 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Github: </a:t>
            </a:r>
            <a:r>
              <a:rPr lang="en" sz="2400" u="sng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github.com/uclaacmai/advanced-track-spring18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Colab:</a:t>
            </a:r>
            <a:r>
              <a:rPr lang="en" sz="2400" u="sng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 colab.research.google.com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Membership Portal Code: </a:t>
            </a:r>
            <a:r>
              <a:rPr lang="en" sz="240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nncode2</a:t>
            </a:r>
            <a:endParaRPr sz="240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01" name="Shape 39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2" name="Shape 3902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Shape 4140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4</a:t>
            </a:r>
            <a:r>
              <a:rPr lang="en" sz="4800">
                <a:solidFill>
                  <a:srgbClr val="D3EBD5"/>
                </a:solidFill>
              </a:rPr>
              <a:t>. Moving Forward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4141" name="Shape 414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2" name="Shape 4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3" name="Shape 414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Shape 414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Limitations?</a:t>
            </a:r>
            <a:endParaRPr/>
          </a:p>
        </p:txBody>
      </p:sp>
      <p:sp>
        <p:nvSpPr>
          <p:cNvPr id="4149" name="Shape 4149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Neural networks are really efficient for extremely complex tasks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Common misconception: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“If I want my model to work better, I’ll just keep adding layers, and keep adding nodes”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More Complex =/= Better Model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Shape 415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4155" name="Shape 4155"/>
          <p:cNvSpPr txBox="1"/>
          <p:nvPr>
            <p:ph idx="1" type="body"/>
          </p:nvPr>
        </p:nvSpPr>
        <p:spPr>
          <a:xfrm>
            <a:off x="718300" y="1504950"/>
            <a:ext cx="4436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Neural networks don’t utilize relative spatial information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Images have pixels in that appear in groups or patterns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Forcing pixel data into a straight neural network will instead hinder the model’s potential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156" name="Shape 4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322" y="2051900"/>
            <a:ext cx="2463225" cy="25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1" name="Shape 4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5" y="692600"/>
            <a:ext cx="7315875" cy="39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6" name="Shape 4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00" y="1756063"/>
            <a:ext cx="3691650" cy="24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7" name="Shape 416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Solution?</a:t>
            </a:r>
            <a:endParaRPr/>
          </a:p>
        </p:txBody>
      </p:sp>
      <p:sp>
        <p:nvSpPr>
          <p:cNvPr id="4168" name="Shape 4168"/>
          <p:cNvSpPr txBox="1"/>
          <p:nvPr>
            <p:ph idx="1" type="body"/>
          </p:nvPr>
        </p:nvSpPr>
        <p:spPr>
          <a:xfrm>
            <a:off x="4096775" y="1494125"/>
            <a:ext cx="36456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Find a way to maintain spatial relation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Detect patterns of different shapes, sizes, and color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New goals: object detection, localization, etc.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Shape 417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(CNNs)</a:t>
            </a:r>
            <a:endParaRPr/>
          </a:p>
        </p:txBody>
      </p:sp>
      <p:pic>
        <p:nvPicPr>
          <p:cNvPr id="4174" name="Shape 4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0" y="1760000"/>
            <a:ext cx="7607875" cy="25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Shape 417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 of CNNs</a:t>
            </a:r>
            <a:endParaRPr/>
          </a:p>
        </p:txBody>
      </p:sp>
      <p:sp>
        <p:nvSpPr>
          <p:cNvPr id="4180" name="Shape 4180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Instead of feeding each individual pixel as a data point, we use “filters” or windows to parse across the image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The windows are of different sizes, intended to try and find higher level patterns, rather than specific pixel values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These “filters” will ultimately learn to pick up specific patterns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Still utilizes a neural network, aka fully connected layer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5" name="Shape 4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25" y="1731588"/>
            <a:ext cx="2512175" cy="16803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6" name="Shape 418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 of CNNs </a:t>
            </a:r>
            <a:endParaRPr/>
          </a:p>
        </p:txBody>
      </p:sp>
      <p:pic>
        <p:nvPicPr>
          <p:cNvPr id="4187" name="Shape 4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775" y="2468851"/>
            <a:ext cx="4633376" cy="25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Shape 4192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4193" name="Shape 419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4" name="Shape 4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5" name="Shape 419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Shape 4200"/>
          <p:cNvSpPr txBox="1"/>
          <p:nvPr>
            <p:ph idx="4294967295" type="ctrTitle"/>
          </p:nvPr>
        </p:nvSpPr>
        <p:spPr>
          <a:xfrm>
            <a:off x="685800" y="2030600"/>
            <a:ext cx="6768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5</a:t>
            </a:r>
            <a:r>
              <a:rPr lang="en" sz="4800">
                <a:solidFill>
                  <a:srgbClr val="D3EBD5"/>
                </a:solidFill>
              </a:rPr>
              <a:t>. Upcoming Events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4201" name="Shape 420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2" name="Shape 4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3" name="Shape 420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Shape 3907"/>
          <p:cNvSpPr txBox="1"/>
          <p:nvPr>
            <p:ph idx="4294967295" type="ctrTitle"/>
          </p:nvPr>
        </p:nvSpPr>
        <p:spPr>
          <a:xfrm>
            <a:off x="685800" y="2030600"/>
            <a:ext cx="63141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4800"/>
              <a:buAutoNum type="arabicPeriod"/>
            </a:pPr>
            <a:r>
              <a:rPr lang="en" sz="4800">
                <a:solidFill>
                  <a:srgbClr val="D3EBD5"/>
                </a:solidFill>
              </a:rPr>
              <a:t>Overview and Logistics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3908" name="Shape 390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9" name="Shape 3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0" name="Shape 3910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Shape 420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Track Meeting Next Week</a:t>
            </a:r>
            <a:endParaRPr/>
          </a:p>
        </p:txBody>
      </p:sp>
      <p:sp>
        <p:nvSpPr>
          <p:cNvPr id="4209" name="Shape 4209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When: 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Friday, May 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11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th from 5:30 - 7:00 PM</a:t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Where: 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Engineering VI - Room 289</a:t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Next week, we’ll be continuing with convolutional neural networks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0" name="Shape 4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Shape 4211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Shape 421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</a:t>
            </a:r>
            <a:r>
              <a:rPr lang="en"/>
              <a:t> Track Meeting Next Week</a:t>
            </a:r>
            <a:endParaRPr/>
          </a:p>
        </p:txBody>
      </p:sp>
      <p:sp>
        <p:nvSpPr>
          <p:cNvPr id="4217" name="Shape 4217"/>
          <p:cNvSpPr txBox="1"/>
          <p:nvPr>
            <p:ph idx="1" type="body"/>
          </p:nvPr>
        </p:nvSpPr>
        <p:spPr>
          <a:xfrm>
            <a:off x="718300" y="15049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When: 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Friday, May </a:t>
            </a:r>
            <a:r>
              <a:rPr lang="en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11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th from 4:00 - 5:30 PM</a:t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Where: </a:t>
            </a:r>
            <a:r>
              <a:rPr lang="en" sz="2000">
                <a:solidFill>
                  <a:srgbClr val="43434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Engineering VI - Room 289</a:t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If you felt like today’s lesson was too fast paced, check out our Beginner Track workshops!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We’re currently going over the code behind logistic regression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8" name="Shape 4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9" name="Shape 421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Shape 422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ACM Events</a:t>
            </a:r>
            <a:endParaRPr/>
          </a:p>
        </p:txBody>
      </p:sp>
      <p:pic>
        <p:nvPicPr>
          <p:cNvPr id="4225" name="Shape 4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6" name="Shape 4226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27" name="Shape 4227"/>
          <p:cNvSpPr txBox="1"/>
          <p:nvPr/>
        </p:nvSpPr>
        <p:spPr>
          <a:xfrm>
            <a:off x="421725" y="1514225"/>
            <a:ext cx="67611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</a:pPr>
            <a:r>
              <a:rPr lang="en" sz="20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Startups x Developers</a:t>
            </a:r>
            <a:r>
              <a:rPr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May 16th, 6:00 - 8:00 PM</a:t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28" name="Shape 4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675" y="2272025"/>
            <a:ext cx="4894350" cy="27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Shape 423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ACM Events</a:t>
            </a:r>
            <a:endParaRPr/>
          </a:p>
        </p:txBody>
      </p:sp>
      <p:pic>
        <p:nvPicPr>
          <p:cNvPr id="4234" name="Shape 4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5" name="Shape 423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36" name="Shape 4236"/>
          <p:cNvSpPr txBox="1"/>
          <p:nvPr/>
        </p:nvSpPr>
        <p:spPr>
          <a:xfrm>
            <a:off x="421725" y="1514225"/>
            <a:ext cx="69552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</a:pPr>
            <a:r>
              <a:rPr lang="en" sz="20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Compiler Optimization Tech Talk</a:t>
            </a:r>
            <a:r>
              <a:rPr lang="en" sz="20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: May 10th, 6:00 - 7:00 PM</a:t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37" name="Shape 4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3475" y="2235176"/>
            <a:ext cx="3591700" cy="277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Shape 4242"/>
          <p:cNvSpPr txBox="1"/>
          <p:nvPr>
            <p:ph idx="4294967295" type="ctrTitle"/>
          </p:nvPr>
        </p:nvSpPr>
        <p:spPr>
          <a:xfrm>
            <a:off x="685800" y="2030600"/>
            <a:ext cx="7197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3EBD5"/>
                </a:solidFill>
              </a:rPr>
              <a:t>Please Fill Out Our </a:t>
            </a:r>
            <a:r>
              <a:rPr lang="en" sz="6000" u="sng">
                <a:solidFill>
                  <a:schemeClr val="hlink"/>
                </a:solidFill>
                <a:hlinkClick r:id="rId3"/>
              </a:rPr>
              <a:t>Feedback Form</a:t>
            </a:r>
            <a:r>
              <a:rPr lang="en" sz="6000">
                <a:solidFill>
                  <a:srgbClr val="D3EBD5"/>
                </a:solidFill>
              </a:rPr>
              <a:t>! </a:t>
            </a:r>
            <a:endParaRPr sz="6000">
              <a:solidFill>
                <a:srgbClr val="D3EBD5"/>
              </a:solidFill>
            </a:endParaRPr>
          </a:p>
        </p:txBody>
      </p:sp>
      <p:sp>
        <p:nvSpPr>
          <p:cNvPr id="4243" name="Shape 42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4" name="Shape 4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5" name="Shape 424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Shape 4250"/>
          <p:cNvSpPr txBox="1"/>
          <p:nvPr>
            <p:ph idx="4294967295" type="ctrTitle"/>
          </p:nvPr>
        </p:nvSpPr>
        <p:spPr>
          <a:xfrm>
            <a:off x="194625" y="2030600"/>
            <a:ext cx="7840200" cy="27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3EBD5"/>
                </a:solidFill>
              </a:rPr>
              <a:t>Thank you all for coming!</a:t>
            </a:r>
            <a:endParaRPr sz="6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3EBD5"/>
                </a:solidFill>
              </a:rPr>
              <a:t>Coming up next week:</a:t>
            </a:r>
            <a:endParaRPr sz="3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3EBD5"/>
                </a:solidFill>
              </a:rPr>
              <a:t>Introduction to Convolutional Neural Networks</a:t>
            </a:r>
            <a:endParaRPr sz="3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D3EBD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3EBD5"/>
                </a:solidFill>
              </a:rPr>
              <a:t>Join our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Facebook group</a:t>
            </a:r>
            <a:endParaRPr sz="2400">
              <a:solidFill>
                <a:srgbClr val="D3EBD5"/>
              </a:solidFill>
            </a:endParaRPr>
          </a:p>
        </p:txBody>
      </p:sp>
      <p:sp>
        <p:nvSpPr>
          <p:cNvPr id="4251" name="Shape 42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2" name="Shape 4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850" y="324375"/>
            <a:ext cx="1301847" cy="1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3" name="Shape 4253"/>
          <p:cNvSpPr txBox="1"/>
          <p:nvPr/>
        </p:nvSpPr>
        <p:spPr>
          <a:xfrm>
            <a:off x="3631347" y="538701"/>
            <a:ext cx="26424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42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42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Shape 3915"/>
          <p:cNvSpPr txBox="1"/>
          <p:nvPr>
            <p:ph type="title"/>
          </p:nvPr>
        </p:nvSpPr>
        <p:spPr>
          <a:xfrm>
            <a:off x="718300" y="4263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Track Tentative Schedule</a:t>
            </a:r>
            <a:endParaRPr/>
          </a:p>
        </p:txBody>
      </p:sp>
      <p:sp>
        <p:nvSpPr>
          <p:cNvPr id="3916" name="Shape 3916"/>
          <p:cNvSpPr txBox="1"/>
          <p:nvPr>
            <p:ph idx="1" type="body"/>
          </p:nvPr>
        </p:nvSpPr>
        <p:spPr>
          <a:xfrm>
            <a:off x="718300" y="1226925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4: Intro to Neural Networks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5: Multilayer Neural Networks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6: Intro to Convolutional Neural Networks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7: Application of CNNs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8: Intro to Recurrent Neural Networks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Week 9: Application of RNNs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Every Friday 5:30 - 7:00 PM in Eng VI Rm 289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17" name="Shape 39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8" name="Shape 3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Shape 391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0" name="Shape 3920"/>
          <p:cNvSpPr/>
          <p:nvPr/>
        </p:nvSpPr>
        <p:spPr>
          <a:xfrm>
            <a:off x="171388" y="1847525"/>
            <a:ext cx="546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Contents</a:t>
            </a:r>
            <a:endParaRPr/>
          </a:p>
        </p:txBody>
      </p:sp>
      <p:sp>
        <p:nvSpPr>
          <p:cNvPr id="3926" name="Shape 3926"/>
          <p:cNvSpPr txBox="1"/>
          <p:nvPr>
            <p:ph idx="1" type="body"/>
          </p:nvPr>
        </p:nvSpPr>
        <p:spPr>
          <a:xfrm>
            <a:off x="718300" y="16573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Theory/Intuition: multi-layer neural networks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Implementation in TensorFlow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Segue into Convolutional Neural Networks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7" name="Shape 39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8" name="Shape 3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9" name="Shape 3929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 txBox="1"/>
          <p:nvPr>
            <p:ph idx="1" type="body"/>
          </p:nvPr>
        </p:nvSpPr>
        <p:spPr>
          <a:xfrm>
            <a:off x="1811975" y="1894650"/>
            <a:ext cx="42810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3935" name="Shape 39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6" name="Shape 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Shape 3937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Shape 3942"/>
          <p:cNvSpPr txBox="1"/>
          <p:nvPr>
            <p:ph idx="4294967295" type="ctrTitle"/>
          </p:nvPr>
        </p:nvSpPr>
        <p:spPr>
          <a:xfrm>
            <a:off x="685800" y="2030600"/>
            <a:ext cx="708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3EBD5"/>
                </a:solidFill>
              </a:rPr>
              <a:t>2. Multi-layer Neural Networks</a:t>
            </a:r>
            <a:endParaRPr sz="4800">
              <a:solidFill>
                <a:srgbClr val="D3EBD5"/>
              </a:solidFill>
            </a:endParaRPr>
          </a:p>
        </p:txBody>
      </p:sp>
      <p:sp>
        <p:nvSpPr>
          <p:cNvPr id="3943" name="Shape 39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4" name="Shape 3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5" name="Shape 3945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 txBox="1"/>
          <p:nvPr>
            <p:ph type="title"/>
          </p:nvPr>
        </p:nvSpPr>
        <p:spPr>
          <a:xfrm>
            <a:off x="718300" y="586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Multilayer Neural Networks</a:t>
            </a:r>
            <a:endParaRPr sz="3200"/>
          </a:p>
        </p:txBody>
      </p:sp>
      <p:sp>
        <p:nvSpPr>
          <p:cNvPr id="3951" name="Shape 39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2" name="Shape 3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55625"/>
            <a:ext cx="546776" cy="5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3" name="Shape 3953"/>
          <p:cNvSpPr txBox="1"/>
          <p:nvPr/>
        </p:nvSpPr>
        <p:spPr>
          <a:xfrm>
            <a:off x="663279" y="145641"/>
            <a:ext cx="110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ACM</a:t>
            </a:r>
            <a:r>
              <a:rPr lang="en" sz="2000">
                <a:solidFill>
                  <a:srgbClr val="1EBDF4"/>
                </a:solidFill>
                <a:latin typeface="Avenir"/>
                <a:ea typeface="Avenir"/>
                <a:cs typeface="Avenir"/>
                <a:sym typeface="Avenir"/>
              </a:rPr>
              <a:t> AI</a:t>
            </a:r>
            <a:endParaRPr sz="2000">
              <a:solidFill>
                <a:srgbClr val="1EBD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4" name="Shape 3954"/>
          <p:cNvSpPr txBox="1"/>
          <p:nvPr>
            <p:ph idx="1" type="body"/>
          </p:nvPr>
        </p:nvSpPr>
        <p:spPr>
          <a:xfrm>
            <a:off x="718275" y="3360600"/>
            <a:ext cx="67611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Uses combinations of Logistic Regressions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■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Mostly used for classification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55" name="Shape 39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063" y="1519095"/>
            <a:ext cx="4807576" cy="17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